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
  </p:notesMasterIdLst>
  <p:sldIdLst>
    <p:sldId id="256" r:id="rId2"/>
    <p:sldId id="257" r:id="rId3"/>
    <p:sldId id="258" r:id="rId4"/>
    <p:sldId id="259" r:id="rId5"/>
    <p:sldId id="260" r:id="rId6"/>
    <p:sldId id="261" r:id="rId7"/>
    <p:sldId id="263" r:id="rId8"/>
    <p:sldId id="264" r:id="rId9"/>
    <p:sldId id="265" r:id="rId10"/>
    <p:sldId id="26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7018" autoAdjust="0"/>
  </p:normalViewPr>
  <p:slideViewPr>
    <p:cSldViewPr>
      <p:cViewPr>
        <p:scale>
          <a:sx n="30" d="100"/>
          <a:sy n="30" d="100"/>
        </p:scale>
        <p:origin x="-2220" y="-4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48BFAC-5BBC-4F94-8E73-24E097B264A5}" type="datetimeFigureOut">
              <a:rPr lang="en-US" smtClean="0"/>
              <a:pPr/>
              <a:t>7/10/2009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FE3588-8088-4639-B4D3-C9D663E6EBD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 entrepreneur</a:t>
            </a:r>
            <a:r>
              <a:rPr lang="en-US" baseline="0" dirty="0" smtClean="0"/>
              <a:t> is someone who recognizes an opportunity and capitalizes on it.  Everything we use in our daily lives is the result of someone seeing an opportunity and doing something about it.  This presentation is about some of those famous entrepreneurs and their business.</a:t>
            </a:r>
            <a:endParaRPr lang="en-US" dirty="0"/>
          </a:p>
        </p:txBody>
      </p:sp>
      <p:sp>
        <p:nvSpPr>
          <p:cNvPr id="4" name="Slide Number Placeholder 3"/>
          <p:cNvSpPr>
            <a:spLocks noGrp="1"/>
          </p:cNvSpPr>
          <p:nvPr>
            <p:ph type="sldNum" sz="quarter" idx="10"/>
          </p:nvPr>
        </p:nvSpPr>
        <p:spPr/>
        <p:txBody>
          <a:bodyPr/>
          <a:lstStyle/>
          <a:p>
            <a:fld id="{98FE3588-8088-4639-B4D3-C9D663E6EBD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Steve Jobs </a:t>
            </a:r>
            <a:r>
              <a:rPr lang="en-US" baseline="0" dirty="0" smtClean="0"/>
              <a:t>is the co-founder of Apple Inc.  Steve and his partner Steve Wozniak also recognized the value of personal computers.  He is consider a leading figure in both the computer and entertainment industries.  Steve Jobs is also the owner of Pixar, which works closely with Walt Disney.  According to Forbes magazine, Steve Jobs is worth $5.4 Billion.</a:t>
            </a:r>
            <a:endParaRPr lang="en-US" dirty="0"/>
          </a:p>
        </p:txBody>
      </p:sp>
      <p:sp>
        <p:nvSpPr>
          <p:cNvPr id="4" name="Slide Number Placeholder 3"/>
          <p:cNvSpPr>
            <a:spLocks noGrp="1"/>
          </p:cNvSpPr>
          <p:nvPr>
            <p:ph type="sldNum" sz="quarter" idx="10"/>
          </p:nvPr>
        </p:nvSpPr>
        <p:spPr/>
        <p:txBody>
          <a:bodyPr/>
          <a:lstStyle/>
          <a:p>
            <a:fld id="{98FE3588-8088-4639-B4D3-C9D663E6EBD4}" type="slidenum">
              <a:rPr lang="en-US" smtClean="0"/>
              <a:pPr/>
              <a:t>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Mary Kay Ash – With her life</a:t>
            </a:r>
            <a:r>
              <a:rPr lang="en-US" baseline="0" dirty="0" smtClean="0"/>
              <a:t> savings of $5,000 she </a:t>
            </a:r>
            <a:r>
              <a:rPr lang="en-US" dirty="0" smtClean="0"/>
              <a:t>created</a:t>
            </a:r>
            <a:r>
              <a:rPr lang="en-US" baseline="0" dirty="0" smtClean="0"/>
              <a:t> Mary Kay Cosmetics and has helped over a half million women become business owners.  Her most effective business strategy is to use incentives – the pink </a:t>
            </a:r>
            <a:r>
              <a:rPr lang="en-US" baseline="0" dirty="0" err="1" smtClean="0"/>
              <a:t>Cadillacs</a:t>
            </a:r>
            <a:r>
              <a:rPr lang="en-US" baseline="0" dirty="0" smtClean="0"/>
              <a:t>.  Mary Kay makes over $1 billion in sales in 19 different countries.</a:t>
            </a:r>
            <a:endParaRPr lang="en-US" dirty="0"/>
          </a:p>
        </p:txBody>
      </p:sp>
      <p:sp>
        <p:nvSpPr>
          <p:cNvPr id="4" name="Slide Number Placeholder 3"/>
          <p:cNvSpPr>
            <a:spLocks noGrp="1"/>
          </p:cNvSpPr>
          <p:nvPr>
            <p:ph type="sldNum" sz="quarter" idx="10"/>
          </p:nvPr>
        </p:nvSpPr>
        <p:spPr/>
        <p:txBody>
          <a:bodyPr/>
          <a:lstStyle/>
          <a:p>
            <a:fld id="{98FE3588-8088-4639-B4D3-C9D663E6EBD4}"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Ben Cohen</a:t>
            </a:r>
            <a:r>
              <a:rPr lang="en-US" baseline="0" dirty="0" smtClean="0"/>
              <a:t> and Jerry Greenfield created Ben &amp; Jerry’s Ice Cream.  Ben started selling ice cream from a truck in high school.  When Jerry was done with college he told Ben they should be business partners and they thought about doing bagels but then decided on ice cream.  In 1988, President Ronald Reagan named them the Small Business Person’s of the Year.  </a:t>
            </a:r>
            <a:endParaRPr lang="en-US" dirty="0"/>
          </a:p>
        </p:txBody>
      </p:sp>
      <p:sp>
        <p:nvSpPr>
          <p:cNvPr id="4" name="Slide Number Placeholder 3"/>
          <p:cNvSpPr>
            <a:spLocks noGrp="1"/>
          </p:cNvSpPr>
          <p:nvPr>
            <p:ph type="sldNum" sz="quarter" idx="10"/>
          </p:nvPr>
        </p:nvSpPr>
        <p:spPr/>
        <p:txBody>
          <a:bodyPr/>
          <a:lstStyle/>
          <a:p>
            <a:fld id="{98FE3588-8088-4639-B4D3-C9D663E6EBD4}"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Coco</a:t>
            </a:r>
            <a:r>
              <a:rPr lang="en-US" baseline="0" dirty="0" smtClean="0"/>
              <a:t> Chanel is known as one of the major innovators of the 20</a:t>
            </a:r>
            <a:r>
              <a:rPr lang="en-US" baseline="30000" dirty="0" smtClean="0"/>
              <a:t>th</a:t>
            </a:r>
            <a:r>
              <a:rPr lang="en-US" baseline="0" dirty="0" smtClean="0"/>
              <a:t> century fashion by mixing elements from menswear and sportswear into woman’s fashion.  She is also well known for her signature fragrance, Chanel No. 5.</a:t>
            </a:r>
            <a:endParaRPr lang="en-US" dirty="0"/>
          </a:p>
        </p:txBody>
      </p:sp>
      <p:sp>
        <p:nvSpPr>
          <p:cNvPr id="4" name="Slide Number Placeholder 3"/>
          <p:cNvSpPr>
            <a:spLocks noGrp="1"/>
          </p:cNvSpPr>
          <p:nvPr>
            <p:ph type="sldNum" sz="quarter" idx="10"/>
          </p:nvPr>
        </p:nvSpPr>
        <p:spPr/>
        <p:txBody>
          <a:bodyPr/>
          <a:lstStyle/>
          <a:p>
            <a:fld id="{98FE3588-8088-4639-B4D3-C9D663E6EBD4}"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Michael Dell revolutionized</a:t>
            </a:r>
            <a:r>
              <a:rPr lang="en-US" baseline="0" dirty="0" smtClean="0"/>
              <a:t> the computer industry by skipping the middleman –he made the computers and sold them directly from his home.  He also started the mass producing of made-to-order computers.  He is Chairman and CEO of his company which currently has a net worth of over $30 billion.</a:t>
            </a:r>
            <a:endParaRPr lang="en-US" dirty="0"/>
          </a:p>
        </p:txBody>
      </p:sp>
      <p:sp>
        <p:nvSpPr>
          <p:cNvPr id="4" name="Slide Number Placeholder 3"/>
          <p:cNvSpPr>
            <a:spLocks noGrp="1"/>
          </p:cNvSpPr>
          <p:nvPr>
            <p:ph type="sldNum" sz="quarter" idx="10"/>
          </p:nvPr>
        </p:nvSpPr>
        <p:spPr/>
        <p:txBody>
          <a:bodyPr/>
          <a:lstStyle/>
          <a:p>
            <a:fld id="{98FE3588-8088-4639-B4D3-C9D663E6EBD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Walt Disney started</a:t>
            </a:r>
            <a:r>
              <a:rPr lang="en-US" baseline="0" dirty="0" smtClean="0"/>
              <a:t> out by sketching rabbits.  His entrepreneurial opportunity came when he sketched a mouse – Mickey Mouse.  He produced his first cartoon with sound in 1928 – Steamboat Willie.  The company is very diversified going from animation to theme parks. Time magazine has named Walt Disney one of the most important people in the 20</a:t>
            </a:r>
            <a:r>
              <a:rPr lang="en-US" baseline="30000" dirty="0" smtClean="0"/>
              <a:t>th</a:t>
            </a:r>
            <a:r>
              <a:rPr lang="en-US" baseline="0" dirty="0" smtClean="0"/>
              <a:t> century.</a:t>
            </a:r>
            <a:endParaRPr lang="en-US" dirty="0"/>
          </a:p>
        </p:txBody>
      </p:sp>
      <p:sp>
        <p:nvSpPr>
          <p:cNvPr id="4" name="Slide Number Placeholder 3"/>
          <p:cNvSpPr>
            <a:spLocks noGrp="1"/>
          </p:cNvSpPr>
          <p:nvPr>
            <p:ph type="sldNum" sz="quarter" idx="10"/>
          </p:nvPr>
        </p:nvSpPr>
        <p:spPr/>
        <p:txBody>
          <a:bodyPr/>
          <a:lstStyle/>
          <a:p>
            <a:fld id="{98FE3588-8088-4639-B4D3-C9D663E6EBD4}"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Bill Gates</a:t>
            </a:r>
            <a:r>
              <a:rPr lang="en-US" baseline="0" dirty="0" smtClean="0"/>
              <a:t> is the founder of Microsoft Corp.  He had the vision to see the evolving importance of the personal computer.  He started Microsoft in college with his friend Paul Allen.  At this point they were working solely on computer software.  He created MS-DOS for IBM, but had a clause in the contract that said he could sell it other personal computer companies.  This really allowed Microsoft to grow.  Bill Gates is one of Forbes Magazines most wealthiest people, worth an estimated $50 billion.</a:t>
            </a:r>
            <a:endParaRPr lang="en-US" dirty="0"/>
          </a:p>
        </p:txBody>
      </p:sp>
      <p:sp>
        <p:nvSpPr>
          <p:cNvPr id="4" name="Slide Number Placeholder 3"/>
          <p:cNvSpPr>
            <a:spLocks noGrp="1"/>
          </p:cNvSpPr>
          <p:nvPr>
            <p:ph type="sldNum" sz="quarter" idx="10"/>
          </p:nvPr>
        </p:nvSpPr>
        <p:spPr/>
        <p:txBody>
          <a:bodyPr/>
          <a:lstStyle/>
          <a:p>
            <a:fld id="{98FE3588-8088-4639-B4D3-C9D663E6EBD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a recent</a:t>
            </a:r>
            <a:r>
              <a:rPr lang="en-US" baseline="0" dirty="0" smtClean="0"/>
              <a:t> poll on About.com, </a:t>
            </a:r>
            <a:r>
              <a:rPr lang="en-US" dirty="0" smtClean="0"/>
              <a:t>Oprah Winfrey</a:t>
            </a:r>
            <a:r>
              <a:rPr lang="en-US" baseline="0" dirty="0" smtClean="0"/>
              <a:t> was voted the entrepreneur that people admired most.  Oprah founded her own production studio – </a:t>
            </a:r>
            <a:r>
              <a:rPr lang="en-US" baseline="0" dirty="0" err="1" smtClean="0"/>
              <a:t>Harpo</a:t>
            </a:r>
            <a:r>
              <a:rPr lang="en-US" baseline="0" dirty="0" smtClean="0"/>
              <a:t> Studios.  She also is the owner of several magazines and other online media.  The Oprah Winfrey show is the highest-rated talk show in TV history with an estimated 30 million viewers a week.  Oprah is about two things- living a great life and making a difference in the world.</a:t>
            </a:r>
            <a:endParaRPr lang="en-US" dirty="0"/>
          </a:p>
        </p:txBody>
      </p:sp>
      <p:sp>
        <p:nvSpPr>
          <p:cNvPr id="4" name="Slide Number Placeholder 3"/>
          <p:cNvSpPr>
            <a:spLocks noGrp="1"/>
          </p:cNvSpPr>
          <p:nvPr>
            <p:ph type="sldNum" sz="quarter" idx="10"/>
          </p:nvPr>
        </p:nvSpPr>
        <p:spPr/>
        <p:txBody>
          <a:bodyPr/>
          <a:lstStyle/>
          <a:p>
            <a:fld id="{98FE3588-8088-4639-B4D3-C9D663E6EBD4}"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a:t>
            </a:r>
            <a:r>
              <a:rPr lang="en-US" baseline="0" dirty="0" smtClean="0"/>
              <a:t> age 20, </a:t>
            </a:r>
            <a:r>
              <a:rPr lang="en-US" dirty="0" smtClean="0"/>
              <a:t>Debbie</a:t>
            </a:r>
            <a:r>
              <a:rPr lang="en-US" baseline="0" dirty="0" smtClean="0"/>
              <a:t> Fields had no money and no business experience, but a great cookie recipe.  She convinced a bank to finance her dream of opening up a bake shop. She is now a well known, household name with one of the nation’s most visible and successful desert empires.  Her products are sold in over 600 stores in the U.S. and 10 other countries.</a:t>
            </a:r>
            <a:endParaRPr lang="en-US" dirty="0"/>
          </a:p>
        </p:txBody>
      </p:sp>
      <p:sp>
        <p:nvSpPr>
          <p:cNvPr id="4" name="Slide Number Placeholder 3"/>
          <p:cNvSpPr>
            <a:spLocks noGrp="1"/>
          </p:cNvSpPr>
          <p:nvPr>
            <p:ph type="sldNum" sz="quarter" idx="10"/>
          </p:nvPr>
        </p:nvSpPr>
        <p:spPr/>
        <p:txBody>
          <a:bodyPr/>
          <a:lstStyle/>
          <a:p>
            <a:fld id="{98FE3588-8088-4639-B4D3-C9D663E6EBD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81E0C06-650B-4105-94E9-C7CCFCD51333}" type="datetimeFigureOut">
              <a:rPr lang="en-US" smtClean="0"/>
              <a:pPr/>
              <a:t>7/10/2009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4C3BF3-56F2-4C01-800F-DE66D85C797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1E0C06-650B-4105-94E9-C7CCFCD51333}" type="datetimeFigureOut">
              <a:rPr lang="en-US" smtClean="0"/>
              <a:pPr/>
              <a:t>7/10/2009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4C3BF3-56F2-4C01-800F-DE66D85C797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1E0C06-650B-4105-94E9-C7CCFCD51333}" type="datetimeFigureOut">
              <a:rPr lang="en-US" smtClean="0"/>
              <a:pPr/>
              <a:t>7/10/2009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4C3BF3-56F2-4C01-800F-DE66D85C797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1E0C06-650B-4105-94E9-C7CCFCD51333}" type="datetimeFigureOut">
              <a:rPr lang="en-US" smtClean="0"/>
              <a:pPr/>
              <a:t>7/10/2009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4C3BF3-56F2-4C01-800F-DE66D85C797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81E0C06-650B-4105-94E9-C7CCFCD51333}" type="datetimeFigureOut">
              <a:rPr lang="en-US" smtClean="0"/>
              <a:pPr/>
              <a:t>7/10/2009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4C3BF3-56F2-4C01-800F-DE66D85C797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81E0C06-650B-4105-94E9-C7CCFCD51333}" type="datetimeFigureOut">
              <a:rPr lang="en-US" smtClean="0"/>
              <a:pPr/>
              <a:t>7/10/2009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4C3BF3-56F2-4C01-800F-DE66D85C797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81E0C06-650B-4105-94E9-C7CCFCD51333}" type="datetimeFigureOut">
              <a:rPr lang="en-US" smtClean="0"/>
              <a:pPr/>
              <a:t>7/10/2009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4C3BF3-56F2-4C01-800F-DE66D85C797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81E0C06-650B-4105-94E9-C7CCFCD51333}" type="datetimeFigureOut">
              <a:rPr lang="en-US" smtClean="0"/>
              <a:pPr/>
              <a:t>7/10/2009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4C3BF3-56F2-4C01-800F-DE66D85C797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1E0C06-650B-4105-94E9-C7CCFCD51333}" type="datetimeFigureOut">
              <a:rPr lang="en-US" smtClean="0"/>
              <a:pPr/>
              <a:t>7/10/2009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4C3BF3-56F2-4C01-800F-DE66D85C797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1E0C06-650B-4105-94E9-C7CCFCD51333}" type="datetimeFigureOut">
              <a:rPr lang="en-US" smtClean="0"/>
              <a:pPr/>
              <a:t>7/10/2009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4C3BF3-56F2-4C01-800F-DE66D85C797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1E0C06-650B-4105-94E9-C7CCFCD51333}" type="datetimeFigureOut">
              <a:rPr lang="en-US" smtClean="0"/>
              <a:pPr/>
              <a:t>7/10/2009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4C3BF3-56F2-4C01-800F-DE66D85C797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1E0C06-650B-4105-94E9-C7CCFCD51333}" type="datetimeFigureOut">
              <a:rPr lang="en-US" smtClean="0"/>
              <a:pPr/>
              <a:t>7/10/2009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4C3BF3-56F2-4C01-800F-DE66D85C797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jpeg"/><Relationship Id="rId3" Type="http://schemas.openxmlformats.org/officeDocument/2006/relationships/image" Target="../media/image1.jpeg"/><Relationship Id="rId7" Type="http://schemas.openxmlformats.org/officeDocument/2006/relationships/image" Target="../media/image5.gif"/><Relationship Id="rId12" Type="http://schemas.openxmlformats.org/officeDocument/2006/relationships/image" Target="../media/image10.jpeg"/><Relationship Id="rId2" Type="http://schemas.openxmlformats.org/officeDocument/2006/relationships/notesSlide" Target="../notesSlides/notesSlide1.xml"/><Relationship Id="rId16" Type="http://schemas.openxmlformats.org/officeDocument/2006/relationships/image" Target="../media/image14.jpeg"/><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9.jpeg"/><Relationship Id="rId5" Type="http://schemas.openxmlformats.org/officeDocument/2006/relationships/image" Target="../media/image3.jpeg"/><Relationship Id="rId15" Type="http://schemas.openxmlformats.org/officeDocument/2006/relationships/image" Target="../media/image13.jpeg"/><Relationship Id="rId10" Type="http://schemas.openxmlformats.org/officeDocument/2006/relationships/image" Target="../media/image8.jpeg"/><Relationship Id="rId4" Type="http://schemas.openxmlformats.org/officeDocument/2006/relationships/image" Target="../media/image2.jpeg"/><Relationship Id="rId9" Type="http://schemas.openxmlformats.org/officeDocument/2006/relationships/image" Target="../media/image7.jpeg"/><Relationship Id="rId14" Type="http://schemas.openxmlformats.org/officeDocument/2006/relationships/image" Target="../media/image12.jpeg"/></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descr="http://www.businessweek.com/the_thread/brandnewday/archives/hschultz.jpg"/>
          <p:cNvPicPr>
            <a:picLocks noChangeAspect="1" noChangeArrowheads="1"/>
          </p:cNvPicPr>
          <p:nvPr/>
        </p:nvPicPr>
        <p:blipFill>
          <a:blip r:embed="rId3"/>
          <a:srcRect l="34270"/>
          <a:stretch>
            <a:fillRect/>
          </a:stretch>
        </p:blipFill>
        <p:spPr bwMode="auto">
          <a:xfrm rot="1498469">
            <a:off x="7419160" y="-40950"/>
            <a:ext cx="2228850" cy="2790825"/>
          </a:xfrm>
          <a:prstGeom prst="rect">
            <a:avLst/>
          </a:prstGeom>
          <a:noFill/>
        </p:spPr>
      </p:pic>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6" name="Picture 4" descr="http://blogs.trb.com/news/politics/blog/Ben%20and%20Jerry-thumb"/>
          <p:cNvPicPr>
            <a:picLocks noChangeAspect="1" noChangeArrowheads="1"/>
          </p:cNvPicPr>
          <p:nvPr/>
        </p:nvPicPr>
        <p:blipFill>
          <a:blip r:embed="rId4"/>
          <a:srcRect/>
          <a:stretch>
            <a:fillRect/>
          </a:stretch>
        </p:blipFill>
        <p:spPr bwMode="auto">
          <a:xfrm>
            <a:off x="4191000" y="0"/>
            <a:ext cx="3810000" cy="2943225"/>
          </a:xfrm>
          <a:prstGeom prst="rect">
            <a:avLst/>
          </a:prstGeom>
          <a:noFill/>
        </p:spPr>
      </p:pic>
      <p:pic>
        <p:nvPicPr>
          <p:cNvPr id="7" name="Picture 2" descr="http://media.hamptonroads.com/cache/files/images/blogs/16201.jpg"/>
          <p:cNvPicPr>
            <a:picLocks noChangeAspect="1" noChangeArrowheads="1"/>
          </p:cNvPicPr>
          <p:nvPr/>
        </p:nvPicPr>
        <p:blipFill>
          <a:blip r:embed="rId5"/>
          <a:srcRect/>
          <a:stretch>
            <a:fillRect/>
          </a:stretch>
        </p:blipFill>
        <p:spPr bwMode="auto">
          <a:xfrm rot="1131946">
            <a:off x="1896230" y="-641185"/>
            <a:ext cx="2857500" cy="4191000"/>
          </a:xfrm>
          <a:prstGeom prst="rect">
            <a:avLst/>
          </a:prstGeom>
          <a:noFill/>
        </p:spPr>
      </p:pic>
      <p:pic>
        <p:nvPicPr>
          <p:cNvPr id="8" name="Picture 4" descr="http://hiperdef.com/wp-content/uploads/2007/06/michael-dell.JPG"/>
          <p:cNvPicPr>
            <a:picLocks noChangeAspect="1" noChangeArrowheads="1"/>
          </p:cNvPicPr>
          <p:nvPr/>
        </p:nvPicPr>
        <p:blipFill>
          <a:blip r:embed="rId6"/>
          <a:srcRect l="51563"/>
          <a:stretch>
            <a:fillRect/>
          </a:stretch>
        </p:blipFill>
        <p:spPr bwMode="auto">
          <a:xfrm>
            <a:off x="0" y="-533400"/>
            <a:ext cx="2362200" cy="3457575"/>
          </a:xfrm>
          <a:prstGeom prst="rect">
            <a:avLst/>
          </a:prstGeom>
          <a:noFill/>
        </p:spPr>
      </p:pic>
      <p:pic>
        <p:nvPicPr>
          <p:cNvPr id="10" name="Picture 2" descr="http://www.nndb.com/people/294/000027213/henry-ford.gif"/>
          <p:cNvPicPr>
            <a:picLocks noChangeAspect="1" noChangeArrowheads="1"/>
          </p:cNvPicPr>
          <p:nvPr/>
        </p:nvPicPr>
        <p:blipFill>
          <a:blip r:embed="rId7"/>
          <a:srcRect/>
          <a:stretch>
            <a:fillRect/>
          </a:stretch>
        </p:blipFill>
        <p:spPr bwMode="auto">
          <a:xfrm>
            <a:off x="0" y="2362200"/>
            <a:ext cx="2857500" cy="2857500"/>
          </a:xfrm>
          <a:prstGeom prst="rect">
            <a:avLst/>
          </a:prstGeom>
          <a:noFill/>
        </p:spPr>
      </p:pic>
      <p:pic>
        <p:nvPicPr>
          <p:cNvPr id="12" name="Picture 2" descr="http://tiffabee.files.wordpress.com/2008/12/oprah-winfrey.jpg"/>
          <p:cNvPicPr>
            <a:picLocks noChangeAspect="1" noChangeArrowheads="1"/>
          </p:cNvPicPr>
          <p:nvPr/>
        </p:nvPicPr>
        <p:blipFill>
          <a:blip r:embed="rId8" cstate="print"/>
          <a:srcRect/>
          <a:stretch>
            <a:fillRect/>
          </a:stretch>
        </p:blipFill>
        <p:spPr bwMode="auto">
          <a:xfrm rot="1064665">
            <a:off x="2438400" y="2209800"/>
            <a:ext cx="2007147" cy="2400300"/>
          </a:xfrm>
          <a:prstGeom prst="rect">
            <a:avLst/>
          </a:prstGeom>
          <a:noFill/>
        </p:spPr>
      </p:pic>
      <p:pic>
        <p:nvPicPr>
          <p:cNvPr id="13" name="Picture 2" descr="http://www.zaletabakman.ca/wp-content/uploads/2008/10/image008.jpg"/>
          <p:cNvPicPr>
            <a:picLocks noChangeAspect="1" noChangeArrowheads="1"/>
          </p:cNvPicPr>
          <p:nvPr/>
        </p:nvPicPr>
        <p:blipFill>
          <a:blip r:embed="rId9"/>
          <a:srcRect/>
          <a:stretch>
            <a:fillRect/>
          </a:stretch>
        </p:blipFill>
        <p:spPr bwMode="auto">
          <a:xfrm>
            <a:off x="4343400" y="2209800"/>
            <a:ext cx="1739824" cy="2524125"/>
          </a:xfrm>
          <a:prstGeom prst="rect">
            <a:avLst/>
          </a:prstGeom>
          <a:noFill/>
        </p:spPr>
      </p:pic>
      <p:pic>
        <p:nvPicPr>
          <p:cNvPr id="14" name="Picture 2" descr="http://www.referenceforbusiness.com/businesses/images/lab_0001_0002_0_img0109.jpg"/>
          <p:cNvPicPr>
            <a:picLocks noChangeAspect="1" noChangeArrowheads="1"/>
          </p:cNvPicPr>
          <p:nvPr/>
        </p:nvPicPr>
        <p:blipFill>
          <a:blip r:embed="rId10"/>
          <a:srcRect/>
          <a:stretch>
            <a:fillRect/>
          </a:stretch>
        </p:blipFill>
        <p:spPr bwMode="auto">
          <a:xfrm>
            <a:off x="5943600" y="2286000"/>
            <a:ext cx="1828800" cy="2400300"/>
          </a:xfrm>
          <a:prstGeom prst="rect">
            <a:avLst/>
          </a:prstGeom>
          <a:noFill/>
        </p:spPr>
      </p:pic>
      <p:pic>
        <p:nvPicPr>
          <p:cNvPr id="18" name="Picture 2" descr="http://www.fm96.com/home/images/ImageLibrary/RealImage/2008/10/e3df9459-ae2a-4c5f-a75e-809fc12ec721.jpg"/>
          <p:cNvPicPr>
            <a:picLocks noChangeAspect="1" noChangeArrowheads="1"/>
          </p:cNvPicPr>
          <p:nvPr/>
        </p:nvPicPr>
        <p:blipFill>
          <a:blip r:embed="rId11"/>
          <a:srcRect/>
          <a:stretch>
            <a:fillRect/>
          </a:stretch>
        </p:blipFill>
        <p:spPr bwMode="auto">
          <a:xfrm rot="20265416">
            <a:off x="7476064" y="2737482"/>
            <a:ext cx="1645708" cy="2381250"/>
          </a:xfrm>
          <a:prstGeom prst="rect">
            <a:avLst/>
          </a:prstGeom>
          <a:noFill/>
        </p:spPr>
      </p:pic>
      <p:pic>
        <p:nvPicPr>
          <p:cNvPr id="19" name="Picture 2" descr="http://margotmystic.files.wordpress.com/2008/04/donald-trump.jpg"/>
          <p:cNvPicPr>
            <a:picLocks noChangeAspect="1" noChangeArrowheads="1"/>
          </p:cNvPicPr>
          <p:nvPr/>
        </p:nvPicPr>
        <p:blipFill>
          <a:blip r:embed="rId12" cstate="print"/>
          <a:srcRect/>
          <a:stretch>
            <a:fillRect/>
          </a:stretch>
        </p:blipFill>
        <p:spPr bwMode="auto">
          <a:xfrm>
            <a:off x="5791200" y="4648200"/>
            <a:ext cx="1885950" cy="2592064"/>
          </a:xfrm>
          <a:prstGeom prst="rect">
            <a:avLst/>
          </a:prstGeom>
          <a:noFill/>
        </p:spPr>
      </p:pic>
      <p:pic>
        <p:nvPicPr>
          <p:cNvPr id="20" name="Picture 2" descr="http://positiveside.files.wordpress.com/2007/10/sam-walton-photo.jpg"/>
          <p:cNvPicPr>
            <a:picLocks noChangeAspect="1" noChangeArrowheads="1"/>
          </p:cNvPicPr>
          <p:nvPr/>
        </p:nvPicPr>
        <p:blipFill>
          <a:blip r:embed="rId13"/>
          <a:srcRect/>
          <a:stretch>
            <a:fillRect/>
          </a:stretch>
        </p:blipFill>
        <p:spPr bwMode="auto">
          <a:xfrm rot="901410">
            <a:off x="7429500" y="4724400"/>
            <a:ext cx="1714500" cy="2133600"/>
          </a:xfrm>
          <a:prstGeom prst="rect">
            <a:avLst/>
          </a:prstGeom>
          <a:noFill/>
        </p:spPr>
      </p:pic>
      <p:pic>
        <p:nvPicPr>
          <p:cNvPr id="22" name="Picture 2" descr="http://labelleetleblog.files.wordpress.com/2009/01/martha-stewart.jpg"/>
          <p:cNvPicPr>
            <a:picLocks noChangeAspect="1" noChangeArrowheads="1"/>
          </p:cNvPicPr>
          <p:nvPr/>
        </p:nvPicPr>
        <p:blipFill>
          <a:blip r:embed="rId14"/>
          <a:srcRect/>
          <a:stretch>
            <a:fillRect/>
          </a:stretch>
        </p:blipFill>
        <p:spPr bwMode="auto">
          <a:xfrm>
            <a:off x="2057400" y="4343400"/>
            <a:ext cx="2286000" cy="3048000"/>
          </a:xfrm>
          <a:prstGeom prst="rect">
            <a:avLst/>
          </a:prstGeom>
          <a:noFill/>
        </p:spPr>
      </p:pic>
      <p:pic>
        <p:nvPicPr>
          <p:cNvPr id="23" name="Picture 2" descr="http://www.clintonglobalinitiative.org/NETCOMMUNITY/view.image?Id=3428"/>
          <p:cNvPicPr>
            <a:picLocks noChangeAspect="1" noChangeArrowheads="1"/>
          </p:cNvPicPr>
          <p:nvPr/>
        </p:nvPicPr>
        <p:blipFill>
          <a:blip r:embed="rId15" cstate="print"/>
          <a:srcRect/>
          <a:stretch>
            <a:fillRect/>
          </a:stretch>
        </p:blipFill>
        <p:spPr bwMode="auto">
          <a:xfrm rot="20381161">
            <a:off x="395438" y="4830135"/>
            <a:ext cx="1958077" cy="2628900"/>
          </a:xfrm>
          <a:prstGeom prst="rect">
            <a:avLst/>
          </a:prstGeom>
          <a:noFill/>
        </p:spPr>
      </p:pic>
      <p:pic>
        <p:nvPicPr>
          <p:cNvPr id="21" name="Picture 2" descr="http://castercomm.files.wordpress.com/2009/03/barnum-t.jpg"/>
          <p:cNvPicPr>
            <a:picLocks noChangeAspect="1" noChangeArrowheads="1"/>
          </p:cNvPicPr>
          <p:nvPr/>
        </p:nvPicPr>
        <p:blipFill>
          <a:blip r:embed="rId16"/>
          <a:srcRect/>
          <a:stretch>
            <a:fillRect/>
          </a:stretch>
        </p:blipFill>
        <p:spPr bwMode="auto">
          <a:xfrm rot="20773997">
            <a:off x="4114800" y="4381500"/>
            <a:ext cx="1981200" cy="2476500"/>
          </a:xfrm>
          <a:prstGeom prst="rect">
            <a:avLst/>
          </a:prstGeom>
          <a:noFill/>
        </p:spPr>
      </p:pic>
    </p:spTree>
  </p:cSld>
  <p:clrMapOvr>
    <a:masterClrMapping/>
  </p:clrMapOvr>
  <p:transition advTm="20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uk.techcrunch.com/wp-content/uploads/steve-jobs-3g-iphone.jpg"/>
          <p:cNvPicPr>
            <a:picLocks noChangeAspect="1" noChangeArrowheads="1"/>
          </p:cNvPicPr>
          <p:nvPr/>
        </p:nvPicPr>
        <p:blipFill>
          <a:blip r:embed="rId3"/>
          <a:srcRect/>
          <a:stretch>
            <a:fillRect/>
          </a:stretch>
        </p:blipFill>
        <p:spPr bwMode="auto">
          <a:xfrm rot="20948615">
            <a:off x="229444" y="-1417425"/>
            <a:ext cx="8403326" cy="8403326"/>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5" name="Rectangle 4"/>
          <p:cNvSpPr/>
          <p:nvPr/>
        </p:nvSpPr>
        <p:spPr>
          <a:xfrm>
            <a:off x="0" y="0"/>
            <a:ext cx="4572000" cy="646331"/>
          </a:xfrm>
          <a:prstGeom prst="rect">
            <a:avLst/>
          </a:prstGeom>
        </p:spPr>
        <p:txBody>
          <a:bodyPr>
            <a:spAutoFit/>
          </a:bodyPr>
          <a:lstStyle/>
          <a:p>
            <a:r>
              <a:rPr lang="en-US" dirty="0" smtClean="0"/>
              <a:t>http://uk.techcrunch.com/wp-content/uploads/steve-jobs-3g-iphone.jpg</a:t>
            </a:r>
            <a:endParaRPr lang="en-US" dirty="0"/>
          </a:p>
        </p:txBody>
      </p:sp>
    </p:spTree>
  </p:cSld>
  <p:clrMapOvr>
    <a:masterClrMapping/>
  </p:clrMapOvr>
  <p:transition advTm="20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http://images.teamsugar.com/files/users/9/93124/48_2007/marykay.jpg"/>
          <p:cNvPicPr>
            <a:picLocks noChangeAspect="1" noChangeArrowheads="1"/>
          </p:cNvPicPr>
          <p:nvPr/>
        </p:nvPicPr>
        <p:blipFill>
          <a:blip r:embed="rId3"/>
          <a:srcRect/>
          <a:stretch>
            <a:fillRect/>
          </a:stretch>
        </p:blipFill>
        <p:spPr bwMode="auto">
          <a:xfrm rot="880297">
            <a:off x="5638800" y="457200"/>
            <a:ext cx="3048000" cy="3048000"/>
          </a:xfrm>
          <a:prstGeom prst="rect">
            <a:avLst/>
          </a:prstGeom>
          <a:noFill/>
        </p:spPr>
      </p:pic>
      <p:pic>
        <p:nvPicPr>
          <p:cNvPr id="4" name="Picture 3" descr="Mary Key Ash.jpg"/>
          <p:cNvPicPr>
            <a:picLocks noChangeAspect="1"/>
          </p:cNvPicPr>
          <p:nvPr/>
        </p:nvPicPr>
        <p:blipFill>
          <a:blip r:embed="rId4"/>
          <a:stretch>
            <a:fillRect/>
          </a:stretch>
        </p:blipFill>
        <p:spPr>
          <a:xfrm rot="20523264">
            <a:off x="294856" y="-115007"/>
            <a:ext cx="5257800" cy="670111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Rectangle 4"/>
          <p:cNvSpPr/>
          <p:nvPr/>
        </p:nvSpPr>
        <p:spPr>
          <a:xfrm>
            <a:off x="4572000" y="5934670"/>
            <a:ext cx="4572000" cy="923330"/>
          </a:xfrm>
          <a:prstGeom prst="rect">
            <a:avLst/>
          </a:prstGeom>
        </p:spPr>
        <p:txBody>
          <a:bodyPr>
            <a:spAutoFit/>
          </a:bodyPr>
          <a:lstStyle/>
          <a:p>
            <a:r>
              <a:rPr lang="en-US" dirty="0" smtClean="0"/>
              <a:t>http://pantskicker.com/motivation-principle-number-five-read-and-listen-to-motivational-material/</a:t>
            </a:r>
            <a:endParaRPr lang="en-US" dirty="0"/>
          </a:p>
        </p:txBody>
      </p:sp>
    </p:spTree>
  </p:cSld>
  <p:clrMapOvr>
    <a:masterClrMapping/>
  </p:clrMapOvr>
  <p:transition advTm="20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667000" y="6119336"/>
            <a:ext cx="5029200" cy="646331"/>
          </a:xfrm>
          <a:prstGeom prst="rect">
            <a:avLst/>
          </a:prstGeom>
          <a:noFill/>
        </p:spPr>
        <p:txBody>
          <a:bodyPr wrap="square" rtlCol="0">
            <a:spAutoFit/>
          </a:bodyPr>
          <a:lstStyle/>
          <a:p>
            <a:r>
              <a:rPr lang="en-US" dirty="0" smtClean="0"/>
              <a:t>http://images.businessweek.com/ss/07/07/0706_brandsurvey/source/8.htm</a:t>
            </a:r>
            <a:endParaRPr lang="en-US" dirty="0"/>
          </a:p>
        </p:txBody>
      </p:sp>
      <p:pic>
        <p:nvPicPr>
          <p:cNvPr id="41988" name="Picture 4" descr="http://blogs.trb.com/news/politics/blog/Ben%20and%20Jerry-thumb"/>
          <p:cNvPicPr>
            <a:picLocks noChangeAspect="1" noChangeArrowheads="1"/>
          </p:cNvPicPr>
          <p:nvPr/>
        </p:nvPicPr>
        <p:blipFill>
          <a:blip r:embed="rId3"/>
          <a:srcRect/>
          <a:stretch>
            <a:fillRect/>
          </a:stretch>
        </p:blipFill>
        <p:spPr bwMode="auto">
          <a:xfrm>
            <a:off x="2286000" y="914400"/>
            <a:ext cx="6391100" cy="49371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Rectangle 6"/>
          <p:cNvSpPr/>
          <p:nvPr/>
        </p:nvSpPr>
        <p:spPr>
          <a:xfrm>
            <a:off x="3962400" y="304800"/>
            <a:ext cx="4572000" cy="646331"/>
          </a:xfrm>
          <a:prstGeom prst="rect">
            <a:avLst/>
          </a:prstGeom>
        </p:spPr>
        <p:txBody>
          <a:bodyPr>
            <a:spAutoFit/>
          </a:bodyPr>
          <a:lstStyle/>
          <a:p>
            <a:r>
              <a:rPr lang="en-US" dirty="0" smtClean="0"/>
              <a:t>http://www.swamppolitics.com/news/politics/blog/2007/11/</a:t>
            </a:r>
            <a:endParaRPr lang="en-US" dirty="0"/>
          </a:p>
        </p:txBody>
      </p:sp>
      <p:pic>
        <p:nvPicPr>
          <p:cNvPr id="41986" name="Picture 2" descr="http://images.businessweek.com/ss/07/07/0706_brandsurvey/image/8-bohemianraspberry.jpg"/>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rot="20063229">
            <a:off x="-149276" y="2628588"/>
            <a:ext cx="3550612" cy="399443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advTm="20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http://media.hamptonroads.com/cache/files/images/blogs/16201.jpg"/>
          <p:cNvPicPr>
            <a:picLocks noChangeAspect="1" noChangeArrowheads="1"/>
          </p:cNvPicPr>
          <p:nvPr/>
        </p:nvPicPr>
        <p:blipFill>
          <a:blip r:embed="rId3"/>
          <a:srcRect/>
          <a:stretch>
            <a:fillRect/>
          </a:stretch>
        </p:blipFill>
        <p:spPr bwMode="auto">
          <a:xfrm rot="21022568">
            <a:off x="1512388" y="-514834"/>
            <a:ext cx="6493412" cy="9523672"/>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
        <p:nvSpPr>
          <p:cNvPr id="5" name="Rectangle 4"/>
          <p:cNvSpPr/>
          <p:nvPr/>
        </p:nvSpPr>
        <p:spPr>
          <a:xfrm>
            <a:off x="0" y="6211669"/>
            <a:ext cx="4572000" cy="646331"/>
          </a:xfrm>
          <a:prstGeom prst="rect">
            <a:avLst/>
          </a:prstGeom>
        </p:spPr>
        <p:txBody>
          <a:bodyPr>
            <a:spAutoFit/>
          </a:bodyPr>
          <a:lstStyle/>
          <a:p>
            <a:r>
              <a:rPr lang="en-US" dirty="0" smtClean="0"/>
              <a:t>http://media.hamptonroads.com/cache/files/images/blogs/16201.jpg</a:t>
            </a:r>
            <a:endParaRPr lang="en-US" dirty="0"/>
          </a:p>
        </p:txBody>
      </p:sp>
    </p:spTree>
  </p:cSld>
  <p:clrMapOvr>
    <a:masterClrMapping/>
  </p:clrMapOvr>
  <p:transition advTm="20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0" name="Picture 4" descr="http://hiperdef.com/wp-content/uploads/2007/06/michael-dell.JPG"/>
          <p:cNvPicPr>
            <a:picLocks noChangeAspect="1" noChangeArrowheads="1"/>
          </p:cNvPicPr>
          <p:nvPr/>
        </p:nvPicPr>
        <p:blipFill>
          <a:blip r:embed="rId3"/>
          <a:srcRect/>
          <a:stretch>
            <a:fillRect/>
          </a:stretch>
        </p:blipFill>
        <p:spPr bwMode="auto">
          <a:xfrm>
            <a:off x="-76690" y="320675"/>
            <a:ext cx="9220690" cy="65373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Rectangle 6"/>
          <p:cNvSpPr/>
          <p:nvPr/>
        </p:nvSpPr>
        <p:spPr>
          <a:xfrm>
            <a:off x="0" y="0"/>
            <a:ext cx="12039600" cy="369332"/>
          </a:xfrm>
          <a:prstGeom prst="rect">
            <a:avLst/>
          </a:prstGeom>
        </p:spPr>
        <p:txBody>
          <a:bodyPr wrap="square">
            <a:spAutoFit/>
          </a:bodyPr>
          <a:lstStyle/>
          <a:p>
            <a:r>
              <a:rPr lang="en-US" dirty="0" smtClean="0"/>
              <a:t>http://hiperdef.com/wp-content/uploads/2007/06/michael-dell.JPG</a:t>
            </a:r>
            <a:endParaRPr lang="en-US" dirty="0"/>
          </a:p>
        </p:txBody>
      </p:sp>
    </p:spTree>
  </p:cSld>
  <p:clrMapOvr>
    <a:masterClrMapping/>
  </p:clrMapOvr>
  <p:transition advTm="20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http://community.post-gazette.com/cfs-file.ashx/__key/CommunityServer.Components.UserFiles/00.00.00.21.65/WaltDisneyAndMickeyMouse.gif"/>
          <p:cNvPicPr>
            <a:picLocks noChangeAspect="1" noChangeArrowheads="1"/>
          </p:cNvPicPr>
          <p:nvPr/>
        </p:nvPicPr>
        <p:blipFill>
          <a:blip r:embed="rId3"/>
          <a:srcRect/>
          <a:stretch>
            <a:fillRect/>
          </a:stretch>
        </p:blipFill>
        <p:spPr bwMode="auto">
          <a:xfrm rot="21117470">
            <a:off x="3473785" y="-830174"/>
            <a:ext cx="6096000" cy="7604761"/>
          </a:xfrm>
          <a:prstGeom prst="ellipse">
            <a:avLst/>
          </a:prstGeom>
          <a:ln>
            <a:noFill/>
          </a:ln>
          <a:effectLst>
            <a:softEdge rad="112500"/>
          </a:effectLst>
        </p:spPr>
      </p:pic>
      <p:sp>
        <p:nvSpPr>
          <p:cNvPr id="5" name="Rectangle 4"/>
          <p:cNvSpPr/>
          <p:nvPr/>
        </p:nvSpPr>
        <p:spPr>
          <a:xfrm>
            <a:off x="0" y="5103674"/>
            <a:ext cx="3505200" cy="1754326"/>
          </a:xfrm>
          <a:prstGeom prst="rect">
            <a:avLst/>
          </a:prstGeom>
        </p:spPr>
        <p:txBody>
          <a:bodyPr wrap="square">
            <a:spAutoFit/>
          </a:bodyPr>
          <a:lstStyle/>
          <a:p>
            <a:r>
              <a:rPr lang="en-US" dirty="0" smtClean="0"/>
              <a:t>http://community.post-gazette.com/cfs-filesystemfile.ashx/__key/CommunityServer.Components.UserFiles/00.00.00.21.65/WaltDisneyAndMickeyMouse.gif</a:t>
            </a:r>
            <a:endParaRPr lang="en-US" dirty="0"/>
          </a:p>
        </p:txBody>
      </p:sp>
      <p:pic>
        <p:nvPicPr>
          <p:cNvPr id="38916" name="Picture 4" descr="http://bp3.blogger.com/_q4-GeL6Z18s/SAapyGwXBCI/AAAAAAAAAsY/FcAbW7qlOmg/s400/Mickey_Mouse_Johor.gif"/>
          <p:cNvPicPr>
            <a:picLocks noChangeAspect="1" noChangeArrowheads="1"/>
          </p:cNvPicPr>
          <p:nvPr/>
        </p:nvPicPr>
        <p:blipFill>
          <a:blip r:embed="rId4"/>
          <a:srcRect/>
          <a:stretch>
            <a:fillRect/>
          </a:stretch>
        </p:blipFill>
        <p:spPr bwMode="auto">
          <a:xfrm>
            <a:off x="0" y="0"/>
            <a:ext cx="4419600" cy="507483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advTm="2000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http://www.thebigdreamer.com/wp-content/uploads/2009/03/bill-gates.jpg"/>
          <p:cNvPicPr>
            <a:picLocks noChangeAspect="1" noChangeArrowheads="1"/>
          </p:cNvPicPr>
          <p:nvPr/>
        </p:nvPicPr>
        <p:blipFill>
          <a:blip r:embed="rId3"/>
          <a:srcRect/>
          <a:stretch>
            <a:fillRect/>
          </a:stretch>
        </p:blipFill>
        <p:spPr bwMode="auto">
          <a:xfrm rot="919285">
            <a:off x="888744" y="-330456"/>
            <a:ext cx="7772400" cy="7772400"/>
          </a:xfrm>
          <a:prstGeom prst="rect">
            <a:avLst/>
          </a:prstGeom>
          <a:ln w="228600" cap="sq" cmpd="thickThin">
            <a:solidFill>
              <a:srgbClr val="000000"/>
            </a:solidFill>
            <a:prstDash val="solid"/>
            <a:miter lim="800000"/>
          </a:ln>
          <a:effectLst>
            <a:innerShdw blurRad="76200">
              <a:srgbClr val="000000"/>
            </a:innerShdw>
          </a:effectLst>
        </p:spPr>
      </p:pic>
      <p:sp>
        <p:nvSpPr>
          <p:cNvPr id="5" name="Rectangle 4"/>
          <p:cNvSpPr/>
          <p:nvPr/>
        </p:nvSpPr>
        <p:spPr>
          <a:xfrm>
            <a:off x="0" y="0"/>
            <a:ext cx="4572000" cy="646331"/>
          </a:xfrm>
          <a:prstGeom prst="rect">
            <a:avLst/>
          </a:prstGeom>
        </p:spPr>
        <p:txBody>
          <a:bodyPr>
            <a:spAutoFit/>
          </a:bodyPr>
          <a:lstStyle/>
          <a:p>
            <a:r>
              <a:rPr lang="en-US" dirty="0" smtClean="0"/>
              <a:t>http://www.thebigdreamer.com/wp-content/uploads/2009/03/bill-gates.jpg</a:t>
            </a:r>
            <a:endParaRPr lang="en-US" dirty="0"/>
          </a:p>
        </p:txBody>
      </p:sp>
    </p:spTree>
  </p:cSld>
  <p:clrMapOvr>
    <a:masterClrMapping/>
  </p:clrMapOvr>
  <p:transition advTm="20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tiffabee.files.wordpress.com/2008/12/oprah-winfrey.jpg"/>
          <p:cNvPicPr>
            <a:picLocks noChangeAspect="1" noChangeArrowheads="1"/>
          </p:cNvPicPr>
          <p:nvPr/>
        </p:nvPicPr>
        <p:blipFill>
          <a:blip r:embed="rId3"/>
          <a:srcRect/>
          <a:stretch>
            <a:fillRect/>
          </a:stretch>
        </p:blipFill>
        <p:spPr bwMode="auto">
          <a:xfrm rot="1299507">
            <a:off x="1429100" y="-1417452"/>
            <a:ext cx="7708900" cy="921889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5" name="Rectangle 4"/>
          <p:cNvSpPr/>
          <p:nvPr/>
        </p:nvSpPr>
        <p:spPr>
          <a:xfrm>
            <a:off x="0" y="6211669"/>
            <a:ext cx="4572000" cy="646331"/>
          </a:xfrm>
          <a:prstGeom prst="rect">
            <a:avLst/>
          </a:prstGeom>
        </p:spPr>
        <p:txBody>
          <a:bodyPr>
            <a:spAutoFit/>
          </a:bodyPr>
          <a:lstStyle/>
          <a:p>
            <a:r>
              <a:rPr lang="en-US" dirty="0" smtClean="0"/>
              <a:t>http://tiffabee.files.wordpress.com/2008/12/oprah-winfrey.jpg</a:t>
            </a:r>
            <a:endParaRPr lang="en-US" dirty="0"/>
          </a:p>
        </p:txBody>
      </p:sp>
    </p:spTree>
  </p:cSld>
  <p:clrMapOvr>
    <a:masterClrMapping/>
  </p:clrMapOvr>
  <p:transition advTm="20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www.zaletabakman.ca/wp-content/uploads/2008/10/image008.jpg"/>
          <p:cNvPicPr>
            <a:picLocks noChangeAspect="1" noChangeArrowheads="1"/>
          </p:cNvPicPr>
          <p:nvPr/>
        </p:nvPicPr>
        <p:blipFill>
          <a:blip r:embed="rId3"/>
          <a:srcRect/>
          <a:stretch>
            <a:fillRect/>
          </a:stretch>
        </p:blipFill>
        <p:spPr bwMode="auto">
          <a:xfrm rot="20799218">
            <a:off x="1831107" y="-1526313"/>
            <a:ext cx="6337300" cy="9194115"/>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5" name="Rectangle 4"/>
          <p:cNvSpPr/>
          <p:nvPr/>
        </p:nvSpPr>
        <p:spPr>
          <a:xfrm>
            <a:off x="0" y="6211669"/>
            <a:ext cx="4572000" cy="646331"/>
          </a:xfrm>
          <a:prstGeom prst="rect">
            <a:avLst/>
          </a:prstGeom>
        </p:spPr>
        <p:txBody>
          <a:bodyPr>
            <a:spAutoFit/>
          </a:bodyPr>
          <a:lstStyle/>
          <a:p>
            <a:r>
              <a:rPr lang="en-US" dirty="0" smtClean="0"/>
              <a:t>http://www.zaletabakman.ca/wp-content/uploads/2008/10/image008.jpg</a:t>
            </a:r>
            <a:endParaRPr lang="en-US" dirty="0"/>
          </a:p>
        </p:txBody>
      </p:sp>
    </p:spTree>
  </p:cSld>
  <p:clrMapOvr>
    <a:masterClrMapping/>
  </p:clrMapOvr>
  <p:transition advTm="20000"/>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85</TotalTime>
  <Words>683</Words>
  <Application>Microsoft Office PowerPoint</Application>
  <PresentationFormat>On-screen Show (4:3)</PresentationFormat>
  <Paragraphs>30</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Slide 1</vt:lpstr>
      <vt:lpstr>Slide 2</vt:lpstr>
      <vt:lpstr>Slide 3</vt:lpstr>
      <vt:lpstr>Slide 4</vt:lpstr>
      <vt:lpstr>Slide 5</vt:lpstr>
      <vt:lpstr>Slide 6</vt:lpstr>
      <vt:lpstr>Slide 7</vt:lpstr>
      <vt:lpstr>Slide 8</vt:lpstr>
      <vt:lpstr>Slide 9</vt:lpstr>
      <vt:lpstr>Slide 10</vt:lpstr>
    </vt:vector>
  </TitlesOfParts>
  <Company>Marian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Information Technology</dc:creator>
  <cp:lastModifiedBy>Jenny</cp:lastModifiedBy>
  <cp:revision>12</cp:revision>
  <dcterms:created xsi:type="dcterms:W3CDTF">2009-05-09T18:21:45Z</dcterms:created>
  <dcterms:modified xsi:type="dcterms:W3CDTF">2009-07-10T13:52:23Z</dcterms:modified>
</cp:coreProperties>
</file>